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8" r:id="rId2"/>
    <p:sldId id="262" r:id="rId3"/>
    <p:sldId id="266" r:id="rId4"/>
    <p:sldId id="267" r:id="rId5"/>
    <p:sldId id="268" r:id="rId6"/>
    <p:sldId id="269" r:id="rId7"/>
    <p:sldId id="271" r:id="rId8"/>
    <p:sldId id="272" r:id="rId9"/>
    <p:sldId id="273" r:id="rId10"/>
    <p:sldId id="274" r:id="rId11"/>
    <p:sldId id="275" r:id="rId12"/>
    <p:sldId id="276" r:id="rId13"/>
    <p:sldId id="263" r:id="rId14"/>
  </p:sldIdLst>
  <p:sldSz cx="12192000" cy="6858000"/>
  <p:notesSz cx="6858000" cy="9144000"/>
  <p:custDataLst>
    <p:tags r:id="rId16"/>
  </p:custData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45"/>
  </p:normalViewPr>
  <p:slideViewPr>
    <p:cSldViewPr snapToGrid="0" snapToObjects="1">
      <p:cViewPr varScale="1">
        <p:scale>
          <a:sx n="75" d="100"/>
          <a:sy n="75" d="100"/>
        </p:scale>
        <p:origin x="8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C96B2-7CEE-42B8-8B71-23EC1961A079}" type="datetimeFigureOut">
              <a:rPr lang="en-US" smtClean="0"/>
              <a:t>7/24/2024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20D5C-7566-46E7-82C4-E1BB0D076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59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. Empatia Entre as habilidades do médico, uma das mais importantes é a empatia. É que estamos falando de alguém que vai lidar diretamente com os pacientes. ...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2. Boa comunicação A arte de se comunicar bem deve fazer parte do perfil profissional do médico. ...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3. Foco no paciente Lembra que falamos de humanizar o atendimento? ...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4. Concentração ...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5. Flexibilidade ...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6. Trabalho em equipe ...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111111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7. Resiliência 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20D5C-7566-46E7-82C4-E1BB0D0764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1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3B4B9FF3-B0A3-B045-A16F-F79F51CE1C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77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1E76AF3-E262-7849-91BB-746A53E704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3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9CB524E-6B15-BB47-B8A6-5EEFEFC76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27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iol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5D18D422-1A30-8447-B79C-EDB11CB13B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17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iol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268DB08-5396-0C4F-BFB2-277E6C6D6C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54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iol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C990834-CD5A-CF44-BF20-939BEC8877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54" y="0"/>
            <a:ext cx="1218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3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cerrament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D113A3A-FE27-2E42-928F-F04A23B337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6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cerrament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F2697C7-D2CE-0147-B47E-4ADF160030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47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1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9" r:id="rId2"/>
    <p:sldLayoutId id="2147483660" r:id="rId3"/>
    <p:sldLayoutId id="2147483658" r:id="rId4"/>
    <p:sldLayoutId id="2147483656" r:id="rId5"/>
    <p:sldLayoutId id="2147483657" r:id="rId6"/>
    <p:sldLayoutId id="2147483661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30629A5E-0829-4324-8849-CA742C3671DF}"/>
              </a:ext>
            </a:extLst>
          </p:cNvPr>
          <p:cNvSpPr txBox="1">
            <a:spLocks/>
          </p:cNvSpPr>
          <p:nvPr/>
        </p:nvSpPr>
        <p:spPr>
          <a:xfrm>
            <a:off x="1362502" y="2803542"/>
            <a:ext cx="9466994" cy="6143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300" b="1" dirty="0">
                <a:solidFill>
                  <a:schemeClr val="bg1"/>
                </a:solidFill>
              </a:rPr>
              <a:t>SIMULAÇÃO BÁSICO-CLÍNICA COMO PORTA DE ENTRADA PARA A PRÁTICA NO CICLO BÁSICO DE MEDICINA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F72A022-695E-4D06-8016-5F6AF7D62F82}"/>
              </a:ext>
            </a:extLst>
          </p:cNvPr>
          <p:cNvSpPr/>
          <p:nvPr/>
        </p:nvSpPr>
        <p:spPr>
          <a:xfrm>
            <a:off x="3419768" y="5273292"/>
            <a:ext cx="535246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3300" b="1" dirty="0">
                <a:solidFill>
                  <a:prstClr val="white"/>
                </a:solidFill>
              </a:rPr>
              <a:t>ALINE BARBOSA RIBEIRO </a:t>
            </a:r>
          </a:p>
          <a:p>
            <a:pPr lvl="0" algn="ctr"/>
            <a:r>
              <a:rPr lang="pt-BR" sz="3300" b="1" dirty="0">
                <a:solidFill>
                  <a:prstClr val="white"/>
                </a:solidFill>
              </a:rPr>
              <a:t>PRISCILA DE FREITAS LIMA</a:t>
            </a:r>
          </a:p>
          <a:p>
            <a:pPr lvl="0" algn="ctr"/>
            <a:endParaRPr lang="pt-BR" sz="3300" b="1" dirty="0">
              <a:solidFill>
                <a:prstClr val="white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7E6ED97-1B17-4A60-95D2-39596DA85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724" y="127268"/>
            <a:ext cx="1478729" cy="194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30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C2FA56D-F64A-4BE3-BFAE-FEAFE425CFFE}"/>
              </a:ext>
            </a:extLst>
          </p:cNvPr>
          <p:cNvSpPr txBox="1"/>
          <p:nvPr/>
        </p:nvSpPr>
        <p:spPr>
          <a:xfrm>
            <a:off x="407963" y="6246056"/>
            <a:ext cx="467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>
                <a:solidFill>
                  <a:schemeClr val="bg1"/>
                </a:solidFill>
              </a:rPr>
              <a:t>VII FÓRUM DE INOVAÇÃO DOCENTE EM ENSINO SUPERIOR</a:t>
            </a:r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A42602F8-B42A-4511-85B6-CF53897BB0D3}"/>
              </a:ext>
            </a:extLst>
          </p:cNvPr>
          <p:cNvSpPr txBox="1">
            <a:spLocks/>
          </p:cNvSpPr>
          <p:nvPr/>
        </p:nvSpPr>
        <p:spPr>
          <a:xfrm>
            <a:off x="3826185" y="12948"/>
            <a:ext cx="4539625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RESULTADOS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549070F-ED96-40DB-B919-78CBAC9F2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271" y="0"/>
            <a:ext cx="1478729" cy="1944315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C968E33F-BA46-65E2-FC0F-5C2466129E94}"/>
              </a:ext>
            </a:extLst>
          </p:cNvPr>
          <p:cNvSpPr txBox="1">
            <a:spLocks/>
          </p:cNvSpPr>
          <p:nvPr/>
        </p:nvSpPr>
        <p:spPr>
          <a:xfrm>
            <a:off x="-2" y="3232028"/>
            <a:ext cx="6095999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pt-BR" sz="2400" dirty="0"/>
              <a:t>Foi possível observar que a atividade foi eficaz na exposição clínica precoce, introduzindo interações com o paciente simulado;</a:t>
            </a:r>
          </a:p>
          <a:p>
            <a:pPr algn="just">
              <a:buFontTx/>
              <a:buChar char="-"/>
            </a:pPr>
            <a:endParaRPr lang="pt-BR" sz="2400" dirty="0"/>
          </a:p>
          <a:p>
            <a:pPr algn="just">
              <a:buFontTx/>
              <a:buChar char="-"/>
            </a:pPr>
            <a:r>
              <a:rPr lang="pt-BR" sz="2400" dirty="0"/>
              <a:t>Os alunos relataram que a experiência foi a primeira oportunidade de mimetização do ambiente profissional e era visível a satisfação na conclusão efetiva da atividade. </a:t>
            </a:r>
          </a:p>
        </p:txBody>
      </p:sp>
      <p:sp>
        <p:nvSpPr>
          <p:cNvPr id="24" name="AutoShape 2" descr="3D Warehouse">
            <a:extLst>
              <a:ext uri="{FF2B5EF4-FFF2-40B4-BE49-F238E27FC236}">
                <a16:creationId xmlns:a16="http://schemas.microsoft.com/office/drawing/2014/main" id="{ADE554B8-FBCF-E27B-A604-75F010A7CD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4" descr="3D Warehouse">
            <a:extLst>
              <a:ext uri="{FF2B5EF4-FFF2-40B4-BE49-F238E27FC236}">
                <a16:creationId xmlns:a16="http://schemas.microsoft.com/office/drawing/2014/main" id="{81D83319-5A2F-332D-1FD4-348DA1FCBD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6" descr="3D Warehouse">
            <a:extLst>
              <a:ext uri="{FF2B5EF4-FFF2-40B4-BE49-F238E27FC236}">
                <a16:creationId xmlns:a16="http://schemas.microsoft.com/office/drawing/2014/main" id="{DAF4EB05-50A0-5569-798A-381910F51D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79B91B-F4AB-9F34-FF73-7984E8248A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 l="25000" t="14371" b="51926"/>
          <a:stretch/>
        </p:blipFill>
        <p:spPr>
          <a:xfrm>
            <a:off x="6990077" y="2070707"/>
            <a:ext cx="4533866" cy="2716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312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C2FA56D-F64A-4BE3-BFAE-FEAFE425CFFE}"/>
              </a:ext>
            </a:extLst>
          </p:cNvPr>
          <p:cNvSpPr txBox="1"/>
          <p:nvPr/>
        </p:nvSpPr>
        <p:spPr>
          <a:xfrm>
            <a:off x="407963" y="6246056"/>
            <a:ext cx="467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>
                <a:solidFill>
                  <a:schemeClr val="bg1"/>
                </a:solidFill>
              </a:rPr>
              <a:t>VII FÓRUM DE INOVAÇÃO DOCENTE EM ENSINO SUPERIOR</a:t>
            </a:r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A42602F8-B42A-4511-85B6-CF53897BB0D3}"/>
              </a:ext>
            </a:extLst>
          </p:cNvPr>
          <p:cNvSpPr txBox="1">
            <a:spLocks/>
          </p:cNvSpPr>
          <p:nvPr/>
        </p:nvSpPr>
        <p:spPr>
          <a:xfrm>
            <a:off x="3826185" y="12948"/>
            <a:ext cx="4539625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RESULTADOS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549070F-ED96-40DB-B919-78CBAC9F2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271" y="0"/>
            <a:ext cx="1478729" cy="1944315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C968E33F-BA46-65E2-FC0F-5C2466129E94}"/>
              </a:ext>
            </a:extLst>
          </p:cNvPr>
          <p:cNvSpPr txBox="1">
            <a:spLocks/>
          </p:cNvSpPr>
          <p:nvPr/>
        </p:nvSpPr>
        <p:spPr>
          <a:xfrm>
            <a:off x="233678" y="3079628"/>
            <a:ext cx="6095999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pt-BR" sz="2400" dirty="0"/>
              <a:t>Os estudantes de medicina mostraram uma capacidade robusta do atendimento ao paciente, atingindo os objetivos de integração e fusão de teoria e prática; </a:t>
            </a:r>
          </a:p>
          <a:p>
            <a:pPr algn="just">
              <a:buFontTx/>
              <a:buChar char="-"/>
            </a:pPr>
            <a:endParaRPr lang="pt-BR" sz="2400" dirty="0"/>
          </a:p>
          <a:p>
            <a:pPr algn="just">
              <a:buFontTx/>
              <a:buChar char="-"/>
            </a:pPr>
            <a:r>
              <a:rPr lang="pt-BR" sz="2400" dirty="0"/>
              <a:t>Ressalta-se que foi possível agregar competências clínicas, análise terapêutica, comunicação interdisciplinar e o pensamento crítico em tempo real de acordo com o desafio clínico apresentado.</a:t>
            </a:r>
          </a:p>
        </p:txBody>
      </p:sp>
      <p:sp>
        <p:nvSpPr>
          <p:cNvPr id="24" name="AutoShape 2" descr="3D Warehouse">
            <a:extLst>
              <a:ext uri="{FF2B5EF4-FFF2-40B4-BE49-F238E27FC236}">
                <a16:creationId xmlns:a16="http://schemas.microsoft.com/office/drawing/2014/main" id="{ADE554B8-FBCF-E27B-A604-75F010A7CD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4" descr="3D Warehouse">
            <a:extLst>
              <a:ext uri="{FF2B5EF4-FFF2-40B4-BE49-F238E27FC236}">
                <a16:creationId xmlns:a16="http://schemas.microsoft.com/office/drawing/2014/main" id="{81D83319-5A2F-332D-1FD4-348DA1FCBD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6" descr="3D Warehouse">
            <a:extLst>
              <a:ext uri="{FF2B5EF4-FFF2-40B4-BE49-F238E27FC236}">
                <a16:creationId xmlns:a16="http://schemas.microsoft.com/office/drawing/2014/main" id="{DAF4EB05-50A0-5569-798A-381910F51D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CF30A3-D875-CFB4-10F1-66A2AA7EB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1924" y="1488398"/>
            <a:ext cx="2877473" cy="3836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9292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C2FA56D-F64A-4BE3-BFAE-FEAFE425CFFE}"/>
              </a:ext>
            </a:extLst>
          </p:cNvPr>
          <p:cNvSpPr txBox="1"/>
          <p:nvPr/>
        </p:nvSpPr>
        <p:spPr>
          <a:xfrm>
            <a:off x="407963" y="6246056"/>
            <a:ext cx="467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>
                <a:solidFill>
                  <a:schemeClr val="bg1"/>
                </a:solidFill>
              </a:rPr>
              <a:t>VII FÓRUM DE INOVAÇÃO DOCENTE EM ENSINO SUPERIOR</a:t>
            </a:r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A42602F8-B42A-4511-85B6-CF53897BB0D3}"/>
              </a:ext>
            </a:extLst>
          </p:cNvPr>
          <p:cNvSpPr txBox="1">
            <a:spLocks/>
          </p:cNvSpPr>
          <p:nvPr/>
        </p:nvSpPr>
        <p:spPr>
          <a:xfrm>
            <a:off x="3826185" y="12948"/>
            <a:ext cx="4539625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CONCLUSÃO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549070F-ED96-40DB-B919-78CBAC9F2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271" y="0"/>
            <a:ext cx="1478729" cy="1944315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C968E33F-BA46-65E2-FC0F-5C2466129E94}"/>
              </a:ext>
            </a:extLst>
          </p:cNvPr>
          <p:cNvSpPr txBox="1">
            <a:spLocks/>
          </p:cNvSpPr>
          <p:nvPr/>
        </p:nvSpPr>
        <p:spPr>
          <a:xfrm>
            <a:off x="233678" y="3079628"/>
            <a:ext cx="6095999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pt-BR" sz="2400" dirty="0"/>
              <a:t>A oportunidade no contato precoce com o ambiente profissional permite que o aluno desenvolva a habilidade clínica e a segurança; </a:t>
            </a:r>
          </a:p>
          <a:p>
            <a:pPr algn="just">
              <a:buFontTx/>
              <a:buChar char="-"/>
            </a:pPr>
            <a:endParaRPr lang="pt-BR" sz="2400" dirty="0"/>
          </a:p>
          <a:p>
            <a:pPr algn="just">
              <a:buFontTx/>
              <a:buChar char="-"/>
            </a:pPr>
            <a:r>
              <a:rPr lang="pt-BR" sz="2400" dirty="0"/>
              <a:t>Dessa forma, em virtude de sua eficácia, a simulação proporciona uma formação de alunos mais críticos, reflexivos e preparados para a atuação profissional, além de sedimentar os conteúdos ministrados.</a:t>
            </a:r>
          </a:p>
        </p:txBody>
      </p:sp>
      <p:sp>
        <p:nvSpPr>
          <p:cNvPr id="24" name="AutoShape 2" descr="3D Warehouse">
            <a:extLst>
              <a:ext uri="{FF2B5EF4-FFF2-40B4-BE49-F238E27FC236}">
                <a16:creationId xmlns:a16="http://schemas.microsoft.com/office/drawing/2014/main" id="{ADE554B8-FBCF-E27B-A604-75F010A7CD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4" descr="3D Warehouse">
            <a:extLst>
              <a:ext uri="{FF2B5EF4-FFF2-40B4-BE49-F238E27FC236}">
                <a16:creationId xmlns:a16="http://schemas.microsoft.com/office/drawing/2014/main" id="{81D83319-5A2F-332D-1FD4-348DA1FCBD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6" descr="3D Warehouse">
            <a:extLst>
              <a:ext uri="{FF2B5EF4-FFF2-40B4-BE49-F238E27FC236}">
                <a16:creationId xmlns:a16="http://schemas.microsoft.com/office/drawing/2014/main" id="{DAF4EB05-50A0-5569-798A-381910F51D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Guia ilustrado que compara sintomas de várias doenças e condições ...">
            <a:extLst>
              <a:ext uri="{FF2B5EF4-FFF2-40B4-BE49-F238E27FC236}">
                <a16:creationId xmlns:a16="http://schemas.microsoft.com/office/drawing/2014/main" id="{B2AB0958-89D6-A976-C4CE-29D5B564F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749" y="1525488"/>
            <a:ext cx="4111823" cy="4111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285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uito-obrigada - Emprelas">
            <a:extLst>
              <a:ext uri="{FF2B5EF4-FFF2-40B4-BE49-F238E27FC236}">
                <a16:creationId xmlns:a16="http://schemas.microsoft.com/office/drawing/2014/main" id="{B13EB65C-A9DB-0BD6-3E81-6D6CC5BA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59" y="3488055"/>
            <a:ext cx="343852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35">
            <a:extLst>
              <a:ext uri="{FF2B5EF4-FFF2-40B4-BE49-F238E27FC236}">
                <a16:creationId xmlns:a16="http://schemas.microsoft.com/office/drawing/2014/main" id="{0AD9D72A-1923-0188-84D4-383A49A05813}"/>
              </a:ext>
            </a:extLst>
          </p:cNvPr>
          <p:cNvSpPr/>
          <p:nvPr/>
        </p:nvSpPr>
        <p:spPr>
          <a:xfrm>
            <a:off x="5687224" y="2051447"/>
            <a:ext cx="35633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cs typeface="Arial" panose="020B0604020202020204" pitchFamily="34" charset="0"/>
              </a:rPr>
              <a:t>aline.barbosa@baraodemaua.br</a:t>
            </a:r>
          </a:p>
        </p:txBody>
      </p:sp>
      <p:sp>
        <p:nvSpPr>
          <p:cNvPr id="6" name="Gráfico 34">
            <a:extLst>
              <a:ext uri="{FF2B5EF4-FFF2-40B4-BE49-F238E27FC236}">
                <a16:creationId xmlns:a16="http://schemas.microsoft.com/office/drawing/2014/main" id="{F77F0B12-82AB-D6B4-2F0C-AC0A66611423}"/>
              </a:ext>
            </a:extLst>
          </p:cNvPr>
          <p:cNvSpPr/>
          <p:nvPr/>
        </p:nvSpPr>
        <p:spPr>
          <a:xfrm>
            <a:off x="4488818" y="1916668"/>
            <a:ext cx="903766" cy="638890"/>
          </a:xfrm>
          <a:custGeom>
            <a:avLst/>
            <a:gdLst>
              <a:gd name="connsiteX0" fmla="*/ 21873 w 338558"/>
              <a:gd name="connsiteY0" fmla="*/ 2830 h 215094"/>
              <a:gd name="connsiteX1" fmla="*/ 2853 w 338558"/>
              <a:gd name="connsiteY1" fmla="*/ 21698 h 215094"/>
              <a:gd name="connsiteX2" fmla="*/ 2853 w 338558"/>
              <a:gd name="connsiteY2" fmla="*/ 195275 h 215094"/>
              <a:gd name="connsiteX3" fmla="*/ 21873 w 338558"/>
              <a:gd name="connsiteY3" fmla="*/ 214143 h 215094"/>
              <a:gd name="connsiteX4" fmla="*/ 318588 w 338558"/>
              <a:gd name="connsiteY4" fmla="*/ 214143 h 215094"/>
              <a:gd name="connsiteX5" fmla="*/ 337608 w 338558"/>
              <a:gd name="connsiteY5" fmla="*/ 195275 h 215094"/>
              <a:gd name="connsiteX6" fmla="*/ 337608 w 338558"/>
              <a:gd name="connsiteY6" fmla="*/ 21698 h 215094"/>
              <a:gd name="connsiteX7" fmla="*/ 318588 w 338558"/>
              <a:gd name="connsiteY7" fmla="*/ 2830 h 215094"/>
              <a:gd name="connsiteX8" fmla="*/ 21873 w 338558"/>
              <a:gd name="connsiteY8" fmla="*/ 2830 h 215094"/>
              <a:gd name="connsiteX9" fmla="*/ 21873 w 338558"/>
              <a:gd name="connsiteY9" fmla="*/ 10377 h 215094"/>
              <a:gd name="connsiteX10" fmla="*/ 318588 w 338558"/>
              <a:gd name="connsiteY10" fmla="*/ 10377 h 215094"/>
              <a:gd name="connsiteX11" fmla="*/ 322986 w 338558"/>
              <a:gd name="connsiteY11" fmla="*/ 11321 h 215094"/>
              <a:gd name="connsiteX12" fmla="*/ 179978 w 338558"/>
              <a:gd name="connsiteY12" fmla="*/ 135389 h 215094"/>
              <a:gd name="connsiteX13" fmla="*/ 160483 w 338558"/>
              <a:gd name="connsiteY13" fmla="*/ 135389 h 215094"/>
              <a:gd name="connsiteX14" fmla="*/ 17475 w 338558"/>
              <a:gd name="connsiteY14" fmla="*/ 11321 h 215094"/>
              <a:gd name="connsiteX15" fmla="*/ 21873 w 338558"/>
              <a:gd name="connsiteY15" fmla="*/ 10377 h 215094"/>
              <a:gd name="connsiteX16" fmla="*/ 11769 w 338558"/>
              <a:gd name="connsiteY16" fmla="*/ 16509 h 215094"/>
              <a:gd name="connsiteX17" fmla="*/ 117212 w 338558"/>
              <a:gd name="connsiteY17" fmla="*/ 107917 h 215094"/>
              <a:gd name="connsiteX18" fmla="*/ 11650 w 338558"/>
              <a:gd name="connsiteY18" fmla="*/ 200483 h 215094"/>
              <a:gd name="connsiteX19" fmla="*/ 10461 w 338558"/>
              <a:gd name="connsiteY19" fmla="*/ 195275 h 215094"/>
              <a:gd name="connsiteX20" fmla="*/ 10461 w 338558"/>
              <a:gd name="connsiteY20" fmla="*/ 21698 h 215094"/>
              <a:gd name="connsiteX21" fmla="*/ 11769 w 338558"/>
              <a:gd name="connsiteY21" fmla="*/ 16509 h 215094"/>
              <a:gd name="connsiteX22" fmla="*/ 328692 w 338558"/>
              <a:gd name="connsiteY22" fmla="*/ 16509 h 215094"/>
              <a:gd name="connsiteX23" fmla="*/ 330000 w 338558"/>
              <a:gd name="connsiteY23" fmla="*/ 21698 h 215094"/>
              <a:gd name="connsiteX24" fmla="*/ 330000 w 338558"/>
              <a:gd name="connsiteY24" fmla="*/ 195275 h 215094"/>
              <a:gd name="connsiteX25" fmla="*/ 328811 w 338558"/>
              <a:gd name="connsiteY25" fmla="*/ 200483 h 215094"/>
              <a:gd name="connsiteX26" fmla="*/ 223249 w 338558"/>
              <a:gd name="connsiteY26" fmla="*/ 107917 h 215094"/>
              <a:gd name="connsiteX27" fmla="*/ 328692 w 338558"/>
              <a:gd name="connsiteY27" fmla="*/ 16509 h 215094"/>
              <a:gd name="connsiteX28" fmla="*/ 123037 w 338558"/>
              <a:gd name="connsiteY28" fmla="*/ 112860 h 215094"/>
              <a:gd name="connsiteX29" fmla="*/ 155490 w 338558"/>
              <a:gd name="connsiteY29" fmla="*/ 141049 h 215094"/>
              <a:gd name="connsiteX30" fmla="*/ 184971 w 338558"/>
              <a:gd name="connsiteY30" fmla="*/ 141049 h 215094"/>
              <a:gd name="connsiteX31" fmla="*/ 217424 w 338558"/>
              <a:gd name="connsiteY31" fmla="*/ 112860 h 215094"/>
              <a:gd name="connsiteX32" fmla="*/ 323224 w 338558"/>
              <a:gd name="connsiteY32" fmla="*/ 205653 h 215094"/>
              <a:gd name="connsiteX33" fmla="*/ 318588 w 338558"/>
              <a:gd name="connsiteY33" fmla="*/ 206596 h 215094"/>
              <a:gd name="connsiteX34" fmla="*/ 21873 w 338558"/>
              <a:gd name="connsiteY34" fmla="*/ 206596 h 215094"/>
              <a:gd name="connsiteX35" fmla="*/ 17237 w 338558"/>
              <a:gd name="connsiteY35" fmla="*/ 205653 h 215094"/>
              <a:gd name="connsiteX36" fmla="*/ 123037 w 338558"/>
              <a:gd name="connsiteY36" fmla="*/ 112860 h 21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38558" h="215094">
                <a:moveTo>
                  <a:pt x="21873" y="2830"/>
                </a:moveTo>
                <a:cubicBezTo>
                  <a:pt x="11402" y="2830"/>
                  <a:pt x="2853" y="11313"/>
                  <a:pt x="2853" y="21698"/>
                </a:cubicBezTo>
                <a:lnTo>
                  <a:pt x="2853" y="195275"/>
                </a:lnTo>
                <a:cubicBezTo>
                  <a:pt x="2853" y="205653"/>
                  <a:pt x="11402" y="214143"/>
                  <a:pt x="21873" y="214143"/>
                </a:cubicBezTo>
                <a:lnTo>
                  <a:pt x="318588" y="214143"/>
                </a:lnTo>
                <a:cubicBezTo>
                  <a:pt x="329059" y="214143"/>
                  <a:pt x="337608" y="205653"/>
                  <a:pt x="337608" y="195275"/>
                </a:cubicBezTo>
                <a:lnTo>
                  <a:pt x="337608" y="21698"/>
                </a:lnTo>
                <a:cubicBezTo>
                  <a:pt x="337608" y="11313"/>
                  <a:pt x="329059" y="2830"/>
                  <a:pt x="318588" y="2830"/>
                </a:cubicBezTo>
                <a:lnTo>
                  <a:pt x="21873" y="2830"/>
                </a:lnTo>
                <a:close/>
                <a:moveTo>
                  <a:pt x="21873" y="10377"/>
                </a:moveTo>
                <a:lnTo>
                  <a:pt x="318588" y="10377"/>
                </a:lnTo>
                <a:cubicBezTo>
                  <a:pt x="320145" y="10377"/>
                  <a:pt x="321644" y="10781"/>
                  <a:pt x="322986" y="11321"/>
                </a:cubicBezTo>
                <a:lnTo>
                  <a:pt x="179978" y="135389"/>
                </a:lnTo>
                <a:cubicBezTo>
                  <a:pt x="174985" y="139691"/>
                  <a:pt x="165475" y="139691"/>
                  <a:pt x="160483" y="135389"/>
                </a:cubicBezTo>
                <a:lnTo>
                  <a:pt x="17475" y="11321"/>
                </a:lnTo>
                <a:cubicBezTo>
                  <a:pt x="18817" y="10781"/>
                  <a:pt x="20316" y="10377"/>
                  <a:pt x="21873" y="10377"/>
                </a:cubicBezTo>
                <a:close/>
                <a:moveTo>
                  <a:pt x="11769" y="16509"/>
                </a:moveTo>
                <a:lnTo>
                  <a:pt x="117212" y="107917"/>
                </a:lnTo>
                <a:lnTo>
                  <a:pt x="11650" y="200483"/>
                </a:lnTo>
                <a:cubicBezTo>
                  <a:pt x="10866" y="198936"/>
                  <a:pt x="10461" y="197162"/>
                  <a:pt x="10461" y="195275"/>
                </a:cubicBezTo>
                <a:lnTo>
                  <a:pt x="10461" y="21698"/>
                </a:lnTo>
                <a:cubicBezTo>
                  <a:pt x="10461" y="19781"/>
                  <a:pt x="10951" y="18079"/>
                  <a:pt x="11769" y="16509"/>
                </a:cubicBezTo>
                <a:close/>
                <a:moveTo>
                  <a:pt x="328692" y="16509"/>
                </a:moveTo>
                <a:cubicBezTo>
                  <a:pt x="329510" y="18079"/>
                  <a:pt x="330000" y="19781"/>
                  <a:pt x="330000" y="21698"/>
                </a:cubicBezTo>
                <a:lnTo>
                  <a:pt x="330000" y="195275"/>
                </a:lnTo>
                <a:cubicBezTo>
                  <a:pt x="330000" y="197162"/>
                  <a:pt x="329594" y="198936"/>
                  <a:pt x="328811" y="200483"/>
                </a:cubicBezTo>
                <a:lnTo>
                  <a:pt x="223249" y="107917"/>
                </a:lnTo>
                <a:lnTo>
                  <a:pt x="328692" y="16509"/>
                </a:lnTo>
                <a:close/>
                <a:moveTo>
                  <a:pt x="123037" y="112860"/>
                </a:moveTo>
                <a:lnTo>
                  <a:pt x="155490" y="141049"/>
                </a:lnTo>
                <a:cubicBezTo>
                  <a:pt x="163726" y="148181"/>
                  <a:pt x="176735" y="148181"/>
                  <a:pt x="184971" y="141049"/>
                </a:cubicBezTo>
                <a:lnTo>
                  <a:pt x="217424" y="112860"/>
                </a:lnTo>
                <a:lnTo>
                  <a:pt x="323224" y="205653"/>
                </a:lnTo>
                <a:cubicBezTo>
                  <a:pt x="321814" y="206257"/>
                  <a:pt x="320244" y="206596"/>
                  <a:pt x="318588" y="206596"/>
                </a:cubicBezTo>
                <a:lnTo>
                  <a:pt x="21873" y="206596"/>
                </a:lnTo>
                <a:cubicBezTo>
                  <a:pt x="20217" y="206596"/>
                  <a:pt x="18646" y="206257"/>
                  <a:pt x="17237" y="205653"/>
                </a:cubicBezTo>
                <a:lnTo>
                  <a:pt x="123037" y="112860"/>
                </a:lnTo>
                <a:close/>
              </a:path>
            </a:pathLst>
          </a:custGeom>
          <a:solidFill>
            <a:srgbClr val="7030A0"/>
          </a:solidFill>
          <a:ln w="9525" cap="flat">
            <a:solidFill>
              <a:schemeClr val="bg2">
                <a:lumMod val="2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0513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C2FA56D-F64A-4BE3-BFAE-FEAFE425CFFE}"/>
              </a:ext>
            </a:extLst>
          </p:cNvPr>
          <p:cNvSpPr txBox="1"/>
          <p:nvPr/>
        </p:nvSpPr>
        <p:spPr>
          <a:xfrm>
            <a:off x="407963" y="6246056"/>
            <a:ext cx="467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>
                <a:solidFill>
                  <a:schemeClr val="bg1"/>
                </a:solidFill>
              </a:rPr>
              <a:t>VII FÓRUM DE INOVAÇÃO DOCENTE EM ENSINO SUPERIOR</a:t>
            </a:r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A42602F8-B42A-4511-85B6-CF53897BB0D3}"/>
              </a:ext>
            </a:extLst>
          </p:cNvPr>
          <p:cNvSpPr txBox="1">
            <a:spLocks/>
          </p:cNvSpPr>
          <p:nvPr/>
        </p:nvSpPr>
        <p:spPr>
          <a:xfrm>
            <a:off x="4563734" y="117159"/>
            <a:ext cx="3064531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INTRODUÇÃO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549070F-ED96-40DB-B919-78CBAC9F2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271" y="0"/>
            <a:ext cx="1478729" cy="1944315"/>
          </a:xfrm>
          <a:prstGeom prst="rect">
            <a:avLst/>
          </a:prstGeom>
        </p:spPr>
      </p:pic>
      <p:pic>
        <p:nvPicPr>
          <p:cNvPr id="1028" name="Picture 4" descr="Medicina Barão de Mauá">
            <a:extLst>
              <a:ext uri="{FF2B5EF4-FFF2-40B4-BE49-F238E27FC236}">
                <a16:creationId xmlns:a16="http://schemas.microsoft.com/office/drawing/2014/main" id="{90FFD446-EBD0-BAB3-61D8-20FC5D82C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721" y="1640840"/>
            <a:ext cx="3780001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dicina Barão de Mauá">
            <a:extLst>
              <a:ext uri="{FF2B5EF4-FFF2-40B4-BE49-F238E27FC236}">
                <a16:creationId xmlns:a16="http://schemas.microsoft.com/office/drawing/2014/main" id="{CA60DECD-4F28-95F4-3F79-BAFE965F5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498" y="1640840"/>
            <a:ext cx="3789007" cy="227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F0DC1D56-69B6-2EE8-600F-3B772929FD38}"/>
              </a:ext>
            </a:extLst>
          </p:cNvPr>
          <p:cNvSpPr txBox="1">
            <a:spLocks/>
          </p:cNvSpPr>
          <p:nvPr/>
        </p:nvSpPr>
        <p:spPr>
          <a:xfrm>
            <a:off x="995209" y="1044633"/>
            <a:ext cx="4239023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DISCIPLINAS PRÉ-CLÍNICAS</a:t>
            </a: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D2ECF4D0-1A18-6314-216E-159556E63CE4}"/>
              </a:ext>
            </a:extLst>
          </p:cNvPr>
          <p:cNvSpPr txBox="1">
            <a:spLocks/>
          </p:cNvSpPr>
          <p:nvPr/>
        </p:nvSpPr>
        <p:spPr>
          <a:xfrm>
            <a:off x="7023499" y="1069944"/>
            <a:ext cx="3789006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DISCIPLINAS CLÍNICAS</a:t>
            </a:r>
          </a:p>
        </p:txBody>
      </p:sp>
      <p:sp>
        <p:nvSpPr>
          <p:cNvPr id="9" name="Subtítulo 2">
            <a:extLst>
              <a:ext uri="{FF2B5EF4-FFF2-40B4-BE49-F238E27FC236}">
                <a16:creationId xmlns:a16="http://schemas.microsoft.com/office/drawing/2014/main" id="{7D91BC10-9E25-5BD7-6784-1D5C182440B7}"/>
              </a:ext>
            </a:extLst>
          </p:cNvPr>
          <p:cNvSpPr txBox="1">
            <a:spLocks/>
          </p:cNvSpPr>
          <p:nvPr/>
        </p:nvSpPr>
        <p:spPr>
          <a:xfrm>
            <a:off x="1550614" y="3446596"/>
            <a:ext cx="3064531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600" b="1" dirty="0">
                <a:solidFill>
                  <a:srgbClr val="FF0000"/>
                </a:solidFill>
              </a:rPr>
              <a:t>CIÊNCIAS BÁSICAS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C968E33F-BA46-65E2-FC0F-5C2466129E94}"/>
              </a:ext>
            </a:extLst>
          </p:cNvPr>
          <p:cNvSpPr txBox="1">
            <a:spLocks/>
          </p:cNvSpPr>
          <p:nvPr/>
        </p:nvSpPr>
        <p:spPr>
          <a:xfrm>
            <a:off x="-1" y="4933887"/>
            <a:ext cx="12191999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400" dirty="0"/>
              <a:t>Embora as ciências básicas sejam consideradas cruciais para a prática da medicina, o período pré-clínico tende a ser isolado da prática clínica;</a:t>
            </a:r>
          </a:p>
          <a:p>
            <a:pPr marL="0" indent="0" algn="ctr">
              <a:buNone/>
            </a:pPr>
            <a:r>
              <a:rPr lang="pt-BR" sz="2400" dirty="0"/>
              <a:t>O principal desafio dos educadores é tornar o aprendizado pré-clínico mais relacionado ao trabalho do profissional de saúde.</a:t>
            </a:r>
          </a:p>
        </p:txBody>
      </p:sp>
    </p:spTree>
    <p:extLst>
      <p:ext uri="{BB962C8B-B14F-4D97-AF65-F5344CB8AC3E}">
        <p14:creationId xmlns:p14="http://schemas.microsoft.com/office/powerpoint/2010/main" val="2274045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C2FA56D-F64A-4BE3-BFAE-FEAFE425CFFE}"/>
              </a:ext>
            </a:extLst>
          </p:cNvPr>
          <p:cNvSpPr txBox="1"/>
          <p:nvPr/>
        </p:nvSpPr>
        <p:spPr>
          <a:xfrm>
            <a:off x="407963" y="6246056"/>
            <a:ext cx="467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>
                <a:solidFill>
                  <a:schemeClr val="bg1"/>
                </a:solidFill>
              </a:rPr>
              <a:t>VII FÓRUM DE INOVAÇÃO DOCENTE EM ENSINO SUPERIOR</a:t>
            </a:r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A42602F8-B42A-4511-85B6-CF53897BB0D3}"/>
              </a:ext>
            </a:extLst>
          </p:cNvPr>
          <p:cNvSpPr txBox="1">
            <a:spLocks/>
          </p:cNvSpPr>
          <p:nvPr/>
        </p:nvSpPr>
        <p:spPr>
          <a:xfrm>
            <a:off x="4563734" y="117159"/>
            <a:ext cx="3064531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INTRODUÇÃO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549070F-ED96-40DB-B919-78CBAC9F2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3271" y="0"/>
            <a:ext cx="1478729" cy="1944315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F0DC1D56-69B6-2EE8-600F-3B772929FD38}"/>
              </a:ext>
            </a:extLst>
          </p:cNvPr>
          <p:cNvSpPr txBox="1">
            <a:spLocks/>
          </p:cNvSpPr>
          <p:nvPr/>
        </p:nvSpPr>
        <p:spPr>
          <a:xfrm>
            <a:off x="2291079" y="2458340"/>
            <a:ext cx="7609839" cy="1225428"/>
          </a:xfrm>
          <a:prstGeom prst="rect">
            <a:avLst/>
          </a:prstGeom>
          <a:solidFill>
            <a:srgbClr val="FFC000"/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SIMULAÇÃO DE  CASOS CLÍNICOS EM FISIOLOGIA HUMANA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4867D3-BA4A-24BF-2D54-6F53913BD876}"/>
              </a:ext>
            </a:extLst>
          </p:cNvPr>
          <p:cNvSpPr txBox="1">
            <a:spLocks/>
          </p:cNvSpPr>
          <p:nvPr/>
        </p:nvSpPr>
        <p:spPr>
          <a:xfrm>
            <a:off x="223519" y="985520"/>
            <a:ext cx="3484881" cy="8785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ARTICULAÇÃO TEÓRICO-PRÁTICA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D9211114-3D12-AC0F-E23C-2A2BA0C4BD2C}"/>
              </a:ext>
            </a:extLst>
          </p:cNvPr>
          <p:cNvSpPr txBox="1">
            <a:spLocks/>
          </p:cNvSpPr>
          <p:nvPr/>
        </p:nvSpPr>
        <p:spPr>
          <a:xfrm>
            <a:off x="3943447" y="996061"/>
            <a:ext cx="3484881" cy="8785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PENSAMENTO CRÍTICO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37B80AE7-5542-378B-6467-93298BF27265}"/>
              </a:ext>
            </a:extLst>
          </p:cNvPr>
          <p:cNvSpPr txBox="1">
            <a:spLocks/>
          </p:cNvSpPr>
          <p:nvPr/>
        </p:nvSpPr>
        <p:spPr>
          <a:xfrm>
            <a:off x="7580728" y="973693"/>
            <a:ext cx="3484881" cy="8785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DESENVOLVIMENTO DE HABILIDADES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E9E85B05-C153-ADD9-FD0A-639A6A4AD9BF}"/>
              </a:ext>
            </a:extLst>
          </p:cNvPr>
          <p:cNvSpPr txBox="1">
            <a:spLocks/>
          </p:cNvSpPr>
          <p:nvPr/>
        </p:nvSpPr>
        <p:spPr>
          <a:xfrm>
            <a:off x="233679" y="4348480"/>
            <a:ext cx="3484881" cy="8785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TOMADA DE DECISÃO</a:t>
            </a:r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716BD347-B26B-C9B3-DE41-015C4530B678}"/>
              </a:ext>
            </a:extLst>
          </p:cNvPr>
          <p:cNvSpPr txBox="1">
            <a:spLocks/>
          </p:cNvSpPr>
          <p:nvPr/>
        </p:nvSpPr>
        <p:spPr>
          <a:xfrm>
            <a:off x="3953607" y="4359021"/>
            <a:ext cx="3484881" cy="8785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ANÁLISE TERAPÊUTICA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321CB9E8-B1D2-DC97-1AC6-0595584BFBFD}"/>
              </a:ext>
            </a:extLst>
          </p:cNvPr>
          <p:cNvSpPr txBox="1">
            <a:spLocks/>
          </p:cNvSpPr>
          <p:nvPr/>
        </p:nvSpPr>
        <p:spPr>
          <a:xfrm>
            <a:off x="7590888" y="4336653"/>
            <a:ext cx="3484881" cy="87856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COMUNICAÇÃO INTERDISCIPLINAR</a:t>
            </a:r>
          </a:p>
        </p:txBody>
      </p:sp>
    </p:spTree>
    <p:extLst>
      <p:ext uri="{BB962C8B-B14F-4D97-AF65-F5344CB8AC3E}">
        <p14:creationId xmlns:p14="http://schemas.microsoft.com/office/powerpoint/2010/main" val="426282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C2FA56D-F64A-4BE3-BFAE-FEAFE425CFFE}"/>
              </a:ext>
            </a:extLst>
          </p:cNvPr>
          <p:cNvSpPr txBox="1"/>
          <p:nvPr/>
        </p:nvSpPr>
        <p:spPr>
          <a:xfrm>
            <a:off x="407963" y="6246056"/>
            <a:ext cx="467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>
                <a:solidFill>
                  <a:schemeClr val="bg1"/>
                </a:solidFill>
              </a:rPr>
              <a:t>VII FÓRUM DE INOVAÇÃO DOCENTE EM ENSINO SUPERIOR</a:t>
            </a:r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A42602F8-B42A-4511-85B6-CF53897BB0D3}"/>
              </a:ext>
            </a:extLst>
          </p:cNvPr>
          <p:cNvSpPr txBox="1">
            <a:spLocks/>
          </p:cNvSpPr>
          <p:nvPr/>
        </p:nvSpPr>
        <p:spPr>
          <a:xfrm>
            <a:off x="4563734" y="117159"/>
            <a:ext cx="3064531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INTRODUÇÃO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549070F-ED96-40DB-B919-78CBAC9F2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271" y="0"/>
            <a:ext cx="1478729" cy="1944315"/>
          </a:xfrm>
          <a:prstGeom prst="rect">
            <a:avLst/>
          </a:prstGeo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F0DC1D56-69B6-2EE8-600F-3B772929FD38}"/>
              </a:ext>
            </a:extLst>
          </p:cNvPr>
          <p:cNvSpPr txBox="1">
            <a:spLocks/>
          </p:cNvSpPr>
          <p:nvPr/>
        </p:nvSpPr>
        <p:spPr>
          <a:xfrm>
            <a:off x="0" y="744126"/>
            <a:ext cx="4239023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PEER ROLE-PLAY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C968E33F-BA46-65E2-FC0F-5C2466129E94}"/>
              </a:ext>
            </a:extLst>
          </p:cNvPr>
          <p:cNvSpPr txBox="1">
            <a:spLocks/>
          </p:cNvSpPr>
          <p:nvPr/>
        </p:nvSpPr>
        <p:spPr>
          <a:xfrm>
            <a:off x="-538479" y="1373212"/>
            <a:ext cx="12191999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400" dirty="0"/>
              <a:t>A dramatização entre pares (PRP) é um método de treinamento baseado em simulação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7BC0B-6977-783B-1B61-670A8B187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86" y="2813739"/>
            <a:ext cx="5990113" cy="2176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C00EA7-FED9-37D5-5533-59F8050F94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553" y="1944316"/>
            <a:ext cx="5230745" cy="427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8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C2FA56D-F64A-4BE3-BFAE-FEAFE425CFFE}"/>
              </a:ext>
            </a:extLst>
          </p:cNvPr>
          <p:cNvSpPr txBox="1"/>
          <p:nvPr/>
        </p:nvSpPr>
        <p:spPr>
          <a:xfrm>
            <a:off x="407963" y="6246056"/>
            <a:ext cx="467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>
                <a:solidFill>
                  <a:schemeClr val="bg1"/>
                </a:solidFill>
              </a:rPr>
              <a:t>VII FÓRUM DE INOVAÇÃO DOCENTE EM ENSINO SUPERIOR</a:t>
            </a:r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A42602F8-B42A-4511-85B6-CF53897BB0D3}"/>
              </a:ext>
            </a:extLst>
          </p:cNvPr>
          <p:cNvSpPr txBox="1">
            <a:spLocks/>
          </p:cNvSpPr>
          <p:nvPr/>
        </p:nvSpPr>
        <p:spPr>
          <a:xfrm>
            <a:off x="4563734" y="117159"/>
            <a:ext cx="3064531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OBJETIVO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549070F-ED96-40DB-B919-78CBAC9F2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271" y="0"/>
            <a:ext cx="1478729" cy="1944315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C968E33F-BA46-65E2-FC0F-5C2466129E94}"/>
              </a:ext>
            </a:extLst>
          </p:cNvPr>
          <p:cNvSpPr txBox="1">
            <a:spLocks/>
          </p:cNvSpPr>
          <p:nvPr/>
        </p:nvSpPr>
        <p:spPr>
          <a:xfrm>
            <a:off x="106171" y="3352361"/>
            <a:ext cx="5974079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3200" dirty="0"/>
              <a:t>Relatar a experiência da simulação clínica como metodologia para a área de Fisiologia Humana, componente da disciplina “Sistemas I”. </a:t>
            </a:r>
          </a:p>
        </p:txBody>
      </p:sp>
      <p:pic>
        <p:nvPicPr>
          <p:cNvPr id="13" name="Picture 4" descr="Ver a imagem de origem">
            <a:extLst>
              <a:ext uri="{FF2B5EF4-FFF2-40B4-BE49-F238E27FC236}">
                <a16:creationId xmlns:a16="http://schemas.microsoft.com/office/drawing/2014/main" id="{8C20B665-FD39-CE51-B940-B67A700F3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820" y="1899481"/>
            <a:ext cx="2876138" cy="383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Estudar em casa: anatomia e fisiologia em tempos de pandemia - Portal de  Educação do Instituto Claro">
            <a:extLst>
              <a:ext uri="{FF2B5EF4-FFF2-40B4-BE49-F238E27FC236}">
                <a16:creationId xmlns:a16="http://schemas.microsoft.com/office/drawing/2014/main" id="{27BA909D-EC88-CF9C-BA0C-1DE8FB6B81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0" t="2671" r="29844" b="4334"/>
          <a:stretch/>
        </p:blipFill>
        <p:spPr bwMode="auto">
          <a:xfrm>
            <a:off x="9158958" y="1899482"/>
            <a:ext cx="2926871" cy="383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578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2FF2A07C-E7B4-BD7A-ABDD-4272F3E06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98" r="33347"/>
          <a:stretch/>
        </p:blipFill>
        <p:spPr>
          <a:xfrm>
            <a:off x="8081879" y="1257872"/>
            <a:ext cx="2951881" cy="495185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C2FA56D-F64A-4BE3-BFAE-FEAFE425CFFE}"/>
              </a:ext>
            </a:extLst>
          </p:cNvPr>
          <p:cNvSpPr txBox="1"/>
          <p:nvPr/>
        </p:nvSpPr>
        <p:spPr>
          <a:xfrm>
            <a:off x="407963" y="6246056"/>
            <a:ext cx="467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>
                <a:solidFill>
                  <a:schemeClr val="bg1"/>
                </a:solidFill>
              </a:rPr>
              <a:t>VII FÓRUM DE INOVAÇÃO DOCENTE EM ENSINO SUPERIOR</a:t>
            </a:r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A42602F8-B42A-4511-85B6-CF53897BB0D3}"/>
              </a:ext>
            </a:extLst>
          </p:cNvPr>
          <p:cNvSpPr txBox="1">
            <a:spLocks/>
          </p:cNvSpPr>
          <p:nvPr/>
        </p:nvSpPr>
        <p:spPr>
          <a:xfrm>
            <a:off x="3826185" y="12948"/>
            <a:ext cx="4539625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MATERIAL E MÉTODOS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549070F-ED96-40DB-B919-78CBAC9F2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3271" y="0"/>
            <a:ext cx="1478729" cy="1944315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C968E33F-BA46-65E2-FC0F-5C2466129E94}"/>
              </a:ext>
            </a:extLst>
          </p:cNvPr>
          <p:cNvSpPr txBox="1">
            <a:spLocks/>
          </p:cNvSpPr>
          <p:nvPr/>
        </p:nvSpPr>
        <p:spPr>
          <a:xfrm>
            <a:off x="335279" y="3137918"/>
            <a:ext cx="6553201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2400" dirty="0"/>
              <a:t>-Alunos do segundo semestre de medicina do Centro Universitário Barão de Mauá foram divididos em grupos com 5 alunos. </a:t>
            </a:r>
          </a:p>
          <a:p>
            <a:pPr marL="0" indent="0" algn="just">
              <a:buNone/>
            </a:pPr>
            <a:endParaRPr lang="pt-BR" sz="2400" dirty="0"/>
          </a:p>
          <a:p>
            <a:pPr marL="0" indent="0" algn="just">
              <a:buNone/>
            </a:pPr>
            <a:r>
              <a:rPr lang="pt-BR" sz="2400" dirty="0"/>
              <a:t>-Cada grupo era levado a uma sala com o paciente simulado para atendimento.</a:t>
            </a:r>
          </a:p>
          <a:p>
            <a:pPr marL="0" indent="0" algn="just">
              <a:buNone/>
            </a:pPr>
            <a:r>
              <a:rPr lang="pt-BR" sz="2400" dirty="0"/>
              <a:t> </a:t>
            </a:r>
          </a:p>
          <a:p>
            <a:pPr marL="0" indent="0" algn="just">
              <a:buNone/>
            </a:pPr>
            <a:r>
              <a:rPr lang="pt-BR" sz="2400" dirty="0"/>
              <a:t>-Antes de entrar na sala, os alunos recebiam as orientações do caso clínico, o qual deveriam concluí-lo em 8 minutos. </a:t>
            </a:r>
          </a:p>
        </p:txBody>
      </p:sp>
      <p:sp>
        <p:nvSpPr>
          <p:cNvPr id="24" name="AutoShape 2" descr="3D Warehouse">
            <a:extLst>
              <a:ext uri="{FF2B5EF4-FFF2-40B4-BE49-F238E27FC236}">
                <a16:creationId xmlns:a16="http://schemas.microsoft.com/office/drawing/2014/main" id="{ADE554B8-FBCF-E27B-A604-75F010A7CD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4" descr="3D Warehouse">
            <a:extLst>
              <a:ext uri="{FF2B5EF4-FFF2-40B4-BE49-F238E27FC236}">
                <a16:creationId xmlns:a16="http://schemas.microsoft.com/office/drawing/2014/main" id="{81D83319-5A2F-332D-1FD4-348DA1FCBD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6" descr="3D Warehouse">
            <a:extLst>
              <a:ext uri="{FF2B5EF4-FFF2-40B4-BE49-F238E27FC236}">
                <a16:creationId xmlns:a16="http://schemas.microsoft.com/office/drawing/2014/main" id="{DAF4EB05-50A0-5569-798A-381910F51D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CE4F90E-D592-C1F9-FCFA-882C08A8C2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01" r="12889" b="15744"/>
          <a:stretch/>
        </p:blipFill>
        <p:spPr>
          <a:xfrm>
            <a:off x="8427319" y="1580146"/>
            <a:ext cx="1996340" cy="15577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2717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C2FA56D-F64A-4BE3-BFAE-FEAFE425CFFE}"/>
              </a:ext>
            </a:extLst>
          </p:cNvPr>
          <p:cNvSpPr txBox="1"/>
          <p:nvPr/>
        </p:nvSpPr>
        <p:spPr>
          <a:xfrm>
            <a:off x="407963" y="6246056"/>
            <a:ext cx="467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>
                <a:solidFill>
                  <a:schemeClr val="bg1"/>
                </a:solidFill>
              </a:rPr>
              <a:t>VII FÓRUM DE INOVAÇÃO DOCENTE EM ENSINO SUPERIOR</a:t>
            </a:r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A42602F8-B42A-4511-85B6-CF53897BB0D3}"/>
              </a:ext>
            </a:extLst>
          </p:cNvPr>
          <p:cNvSpPr txBox="1">
            <a:spLocks/>
          </p:cNvSpPr>
          <p:nvPr/>
        </p:nvSpPr>
        <p:spPr>
          <a:xfrm>
            <a:off x="3826185" y="12948"/>
            <a:ext cx="4539625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MATERIAL E MÉTODOS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549070F-ED96-40DB-B919-78CBAC9F2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271" y="0"/>
            <a:ext cx="1478729" cy="1944315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C968E33F-BA46-65E2-FC0F-5C2466129E94}"/>
              </a:ext>
            </a:extLst>
          </p:cNvPr>
          <p:cNvSpPr txBox="1">
            <a:spLocks/>
          </p:cNvSpPr>
          <p:nvPr/>
        </p:nvSpPr>
        <p:spPr>
          <a:xfrm>
            <a:off x="61739" y="1213943"/>
            <a:ext cx="10992342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pt-BR" sz="2400" dirty="0"/>
              <a:t>Os casos clínicos envolveram condições patológicas do sistema cardiovascular (hipertensão, hipotensão ortostática) e do sistema respiratório (doença restritiva e obstrutiva). </a:t>
            </a:r>
          </a:p>
          <a:p>
            <a:pPr algn="just">
              <a:buFontTx/>
              <a:buChar char="-"/>
            </a:pPr>
            <a:r>
              <a:rPr lang="pt-BR" sz="2400" dirty="0"/>
              <a:t>Os alunos eram estimulados a realizar anamnese direcionada para a investigação dos problemas descritos para responder aos questionamentos do paciente. </a:t>
            </a:r>
          </a:p>
        </p:txBody>
      </p:sp>
      <p:sp>
        <p:nvSpPr>
          <p:cNvPr id="24" name="AutoShape 2" descr="3D Warehouse">
            <a:extLst>
              <a:ext uri="{FF2B5EF4-FFF2-40B4-BE49-F238E27FC236}">
                <a16:creationId xmlns:a16="http://schemas.microsoft.com/office/drawing/2014/main" id="{ADE554B8-FBCF-E27B-A604-75F010A7CD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4" descr="3D Warehouse">
            <a:extLst>
              <a:ext uri="{FF2B5EF4-FFF2-40B4-BE49-F238E27FC236}">
                <a16:creationId xmlns:a16="http://schemas.microsoft.com/office/drawing/2014/main" id="{81D83319-5A2F-332D-1FD4-348DA1FCBD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6" descr="3D Warehouse">
            <a:extLst>
              <a:ext uri="{FF2B5EF4-FFF2-40B4-BE49-F238E27FC236}">
                <a16:creationId xmlns:a16="http://schemas.microsoft.com/office/drawing/2014/main" id="{DAF4EB05-50A0-5569-798A-381910F51D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C084291F-7B75-D653-F1A4-286066751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62" y="2663764"/>
            <a:ext cx="4265637" cy="3199228"/>
          </a:xfrm>
          <a:prstGeom prst="rect">
            <a:avLst/>
          </a:prstGeom>
        </p:spPr>
      </p:pic>
      <p:pic>
        <p:nvPicPr>
          <p:cNvPr id="5" name="Picture 4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ADB57260-BF8A-5C99-1BB6-C2AC01E184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b="19806"/>
          <a:stretch/>
        </p:blipFill>
        <p:spPr>
          <a:xfrm>
            <a:off x="5084956" y="2663764"/>
            <a:ext cx="2992008" cy="3199228"/>
          </a:xfrm>
          <a:prstGeom prst="rect">
            <a:avLst/>
          </a:prstGeom>
        </p:spPr>
      </p:pic>
      <p:pic>
        <p:nvPicPr>
          <p:cNvPr id="7" name="Picture 6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04CDF4C4-372B-7389-08B4-E41281B8E8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l="17658" r="31539" b="41333"/>
          <a:stretch/>
        </p:blipFill>
        <p:spPr>
          <a:xfrm>
            <a:off x="9088008" y="2663764"/>
            <a:ext cx="2077832" cy="319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35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C2FA56D-F64A-4BE3-BFAE-FEAFE425CFFE}"/>
              </a:ext>
            </a:extLst>
          </p:cNvPr>
          <p:cNvSpPr txBox="1"/>
          <p:nvPr/>
        </p:nvSpPr>
        <p:spPr>
          <a:xfrm>
            <a:off x="407963" y="6246056"/>
            <a:ext cx="467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>
                <a:solidFill>
                  <a:schemeClr val="bg1"/>
                </a:solidFill>
              </a:rPr>
              <a:t>VII FÓRUM DE INOVAÇÃO DOCENTE EM ENSINO SUPERIOR</a:t>
            </a:r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A42602F8-B42A-4511-85B6-CF53897BB0D3}"/>
              </a:ext>
            </a:extLst>
          </p:cNvPr>
          <p:cNvSpPr txBox="1">
            <a:spLocks/>
          </p:cNvSpPr>
          <p:nvPr/>
        </p:nvSpPr>
        <p:spPr>
          <a:xfrm>
            <a:off x="3826185" y="12948"/>
            <a:ext cx="4539625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MATERIAL E MÉTODOS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549070F-ED96-40DB-B919-78CBAC9F2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271" y="0"/>
            <a:ext cx="1478729" cy="1944315"/>
          </a:xfrm>
          <a:prstGeom prst="rect">
            <a:avLst/>
          </a:prstGeom>
        </p:spPr>
      </p:pic>
      <p:sp>
        <p:nvSpPr>
          <p:cNvPr id="24" name="AutoShape 2" descr="3D Warehouse">
            <a:extLst>
              <a:ext uri="{FF2B5EF4-FFF2-40B4-BE49-F238E27FC236}">
                <a16:creationId xmlns:a16="http://schemas.microsoft.com/office/drawing/2014/main" id="{ADE554B8-FBCF-E27B-A604-75F010A7CD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4" descr="3D Warehouse">
            <a:extLst>
              <a:ext uri="{FF2B5EF4-FFF2-40B4-BE49-F238E27FC236}">
                <a16:creationId xmlns:a16="http://schemas.microsoft.com/office/drawing/2014/main" id="{81D83319-5A2F-332D-1FD4-348DA1FCBD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6" descr="3D Warehouse">
            <a:extLst>
              <a:ext uri="{FF2B5EF4-FFF2-40B4-BE49-F238E27FC236}">
                <a16:creationId xmlns:a16="http://schemas.microsoft.com/office/drawing/2014/main" id="{DAF4EB05-50A0-5569-798A-381910F51D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388F5-1517-6B32-BCAC-4360C66FA8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21" b="3215"/>
          <a:stretch/>
        </p:blipFill>
        <p:spPr>
          <a:xfrm>
            <a:off x="942876" y="760124"/>
            <a:ext cx="4218404" cy="5450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242B-1C96-604F-D74D-F65E88B1C4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15"/>
          <a:stretch/>
        </p:blipFill>
        <p:spPr>
          <a:xfrm>
            <a:off x="6641479" y="816004"/>
            <a:ext cx="3907141" cy="54503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1322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DDBB3C-D1DF-7D5F-6421-5A5BAD55A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907" y="1105406"/>
            <a:ext cx="6419716" cy="495198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C2FA56D-F64A-4BE3-BFAE-FEAFE425CFFE}"/>
              </a:ext>
            </a:extLst>
          </p:cNvPr>
          <p:cNvSpPr txBox="1"/>
          <p:nvPr/>
        </p:nvSpPr>
        <p:spPr>
          <a:xfrm>
            <a:off x="407963" y="6246056"/>
            <a:ext cx="4676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i="1" dirty="0">
                <a:solidFill>
                  <a:schemeClr val="bg1"/>
                </a:solidFill>
              </a:rPr>
              <a:t>VII FÓRUM DE INOVAÇÃO DOCENTE EM ENSINO SUPERIOR</a:t>
            </a:r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A42602F8-B42A-4511-85B6-CF53897BB0D3}"/>
              </a:ext>
            </a:extLst>
          </p:cNvPr>
          <p:cNvSpPr txBox="1">
            <a:spLocks/>
          </p:cNvSpPr>
          <p:nvPr/>
        </p:nvSpPr>
        <p:spPr>
          <a:xfrm>
            <a:off x="3826185" y="12948"/>
            <a:ext cx="4539625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b="1" dirty="0"/>
              <a:t>MATERIAL E MÉTODOS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549070F-ED96-40DB-B919-78CBAC9F2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3271" y="0"/>
            <a:ext cx="1478729" cy="1944315"/>
          </a:xfrm>
          <a:prstGeom prst="rect">
            <a:avLst/>
          </a:prstGeom>
        </p:spPr>
      </p:pic>
      <p:sp>
        <p:nvSpPr>
          <p:cNvPr id="10" name="Subtítulo 2">
            <a:extLst>
              <a:ext uri="{FF2B5EF4-FFF2-40B4-BE49-F238E27FC236}">
                <a16:creationId xmlns:a16="http://schemas.microsoft.com/office/drawing/2014/main" id="{C968E33F-BA46-65E2-FC0F-5C2466129E94}"/>
              </a:ext>
            </a:extLst>
          </p:cNvPr>
          <p:cNvSpPr txBox="1">
            <a:spLocks/>
          </p:cNvSpPr>
          <p:nvPr/>
        </p:nvSpPr>
        <p:spPr>
          <a:xfrm>
            <a:off x="-18916" y="3429000"/>
            <a:ext cx="4846320" cy="6541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Char char="-"/>
            </a:pPr>
            <a:r>
              <a:rPr lang="pt-BR" sz="2400" dirty="0"/>
              <a:t>O </a:t>
            </a:r>
            <a:r>
              <a:rPr lang="pt-BR" sz="2400" i="1" dirty="0"/>
              <a:t>feedback</a:t>
            </a:r>
            <a:r>
              <a:rPr lang="pt-BR" sz="2400" dirty="0"/>
              <a:t> da atividade era instantâneo, sendo que os alunos foram avaliados em 10 requisitos, os quais incluíram desde apresentação adequada, ajuste de linguagem até sugestão de tratamento inicial. </a:t>
            </a:r>
          </a:p>
        </p:txBody>
      </p:sp>
      <p:sp>
        <p:nvSpPr>
          <p:cNvPr id="24" name="AutoShape 2" descr="3D Warehouse">
            <a:extLst>
              <a:ext uri="{FF2B5EF4-FFF2-40B4-BE49-F238E27FC236}">
                <a16:creationId xmlns:a16="http://schemas.microsoft.com/office/drawing/2014/main" id="{ADE554B8-FBCF-E27B-A604-75F010A7CD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AutoShape 4" descr="3D Warehouse">
            <a:extLst>
              <a:ext uri="{FF2B5EF4-FFF2-40B4-BE49-F238E27FC236}">
                <a16:creationId xmlns:a16="http://schemas.microsoft.com/office/drawing/2014/main" id="{81D83319-5A2F-332D-1FD4-348DA1FCBD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6" descr="3D Warehouse">
            <a:extLst>
              <a:ext uri="{FF2B5EF4-FFF2-40B4-BE49-F238E27FC236}">
                <a16:creationId xmlns:a16="http://schemas.microsoft.com/office/drawing/2014/main" id="{DAF4EB05-50A0-5569-798A-381910F51D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89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2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/object&gt;&lt;object type=&quot;8&quot; unique_id=&quot;1000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1347</TotalTime>
  <Words>622</Words>
  <Application>Microsoft Office PowerPoint</Application>
  <PresentationFormat>Widescreen</PresentationFormat>
  <Paragraphs>66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Arial</vt:lpstr>
      <vt:lpstr>Roboto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Aline Barbosa Ribeiro</cp:lastModifiedBy>
  <cp:revision>22</cp:revision>
  <dcterms:created xsi:type="dcterms:W3CDTF">2019-06-28T18:05:11Z</dcterms:created>
  <dcterms:modified xsi:type="dcterms:W3CDTF">2024-07-24T13:31:17Z</dcterms:modified>
</cp:coreProperties>
</file>